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Helvetica Neue"/>
      <p:regular r:id="rId13"/>
      <p:bold r:id="rId14"/>
      <p:italic r:id="rId15"/>
      <p:boldItalic r:id="rId16"/>
    </p:embeddedFont>
    <p:embeddedFont>
      <p:font typeface="Helvetica Neue Light"/>
      <p:regular r:id="rId17"/>
      <p:bold r:id="rId18"/>
      <p:italic r:id="rId19"/>
      <p:boldItalic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Light-boldItalic.fntdata"/><Relationship Id="rId11" Type="http://schemas.openxmlformats.org/officeDocument/2006/relationships/slide" Target="slides/slide6.xml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font" Target="fonts/HelveticaNeue-regular.fntdata"/><Relationship Id="rId24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HelveticaNeue-italic.fntdata"/><Relationship Id="rId14" Type="http://schemas.openxmlformats.org/officeDocument/2006/relationships/font" Target="fonts/HelveticaNeue-bold.fntdata"/><Relationship Id="rId17" Type="http://schemas.openxmlformats.org/officeDocument/2006/relationships/font" Target="fonts/HelveticaNeueLight-regular.fntdata"/><Relationship Id="rId16" Type="http://schemas.openxmlformats.org/officeDocument/2006/relationships/font" Target="fonts/HelveticaNeue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Light-italic.fntdata"/><Relationship Id="rId6" Type="http://schemas.openxmlformats.org/officeDocument/2006/relationships/slide" Target="slides/slide1.xml"/><Relationship Id="rId18" Type="http://schemas.openxmlformats.org/officeDocument/2006/relationships/font" Target="fonts/HelveticaNeue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6aa74d513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6aa74d513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6b629127b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6b629127b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6aa74d513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6aa74d513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6aa74d513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16aa74d513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6aa74d513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16aa74d513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Sq pattern : Math.random  wrapped as Random() in p5.js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Using </a:t>
            </a:r>
            <a:r>
              <a:rPr lang="en"/>
              <a:t>widgets</a:t>
            </a:r>
            <a:r>
              <a:rPr lang="en"/>
              <a:t> for eg : slider to control the size of the square.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STRUCTURE : use of WEBGL( web graphics library ) as well as ‘2d’ context for eg CANVAS tag in HTML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HEART :  CAD images are difficult to visulaise… convert the CAD file to .obj </a:t>
            </a:r>
            <a:r>
              <a:rPr lang="en"/>
              <a:t>extension and create a 3D effect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Christmas Greeting : add sound to the frontend overlay transparent CANVAS for various elements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8486e00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8486e00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jpg"/><Relationship Id="rId6" Type="http://schemas.openxmlformats.org/officeDocument/2006/relationships/image" Target="../media/image3.png"/><Relationship Id="rId7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5js.org/" TargetMode="External"/><Relationship Id="rId4" Type="http://schemas.openxmlformats.org/officeDocument/2006/relationships/hyperlink" Target="https://anandkhandekar.github.io/Fourier-Series-Animmation/" TargetMode="External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hyperlink" Target="https://editor.p5js.org/suhanikolhatkar2005/full/CoDJKsWNC" TargetMode="External"/><Relationship Id="rId10" Type="http://schemas.openxmlformats.org/officeDocument/2006/relationships/hyperlink" Target="https://editor.p5js.org/suhanikolhatkar2005/full/R3VoMEoIc" TargetMode="External"/><Relationship Id="rId13" Type="http://schemas.openxmlformats.org/officeDocument/2006/relationships/image" Target="../media/image5.png"/><Relationship Id="rId12" Type="http://schemas.openxmlformats.org/officeDocument/2006/relationships/hyperlink" Target="https://editor.p5js.org/suhanikolhatkar2005/full/CoDJKsWNC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editor.p5js.org/suhanikolhatkar2005/full/qdthFtifW" TargetMode="External"/><Relationship Id="rId4" Type="http://schemas.openxmlformats.org/officeDocument/2006/relationships/hyperlink" Target="https://editor.p5js.org/suhanikolhatkar2005/full/g5DJ8_EXD" TargetMode="External"/><Relationship Id="rId9" Type="http://schemas.openxmlformats.org/officeDocument/2006/relationships/hyperlink" Target="https://editor.p5js.org/suhanikolhatkar2005/full/vD7fyCh0T" TargetMode="External"/><Relationship Id="rId5" Type="http://schemas.openxmlformats.org/officeDocument/2006/relationships/hyperlink" Target="https://editor.p5js.org/suhanikolhatkar2005/full/7Ov687hgr" TargetMode="External"/><Relationship Id="rId6" Type="http://schemas.openxmlformats.org/officeDocument/2006/relationships/hyperlink" Target="https://editor.p5js.org/suhanikolhatkar2005/full/BbQt6BmLM" TargetMode="External"/><Relationship Id="rId7" Type="http://schemas.openxmlformats.org/officeDocument/2006/relationships/hyperlink" Target="https://editor.p5js.org/suhanikolhatkar2005/full/oFFvOGZw_" TargetMode="External"/><Relationship Id="rId8" Type="http://schemas.openxmlformats.org/officeDocument/2006/relationships/hyperlink" Target="https://editor.p5js.org/suhanikolhatkar2005/full/VFxz2UFD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672100" y="1140300"/>
            <a:ext cx="3799800" cy="28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484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Generative ART</a:t>
            </a:r>
            <a:r>
              <a:rPr lang="en" sz="4840">
                <a:solidFill>
                  <a:srgbClr val="66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4840">
              <a:solidFill>
                <a:srgbClr val="66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i="1" lang="en" sz="3140">
                <a:solidFill>
                  <a:srgbClr val="FFA1C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with</a:t>
            </a:r>
            <a:r>
              <a:rPr i="1" lang="en" sz="4840">
                <a:solidFill>
                  <a:srgbClr val="FFA1C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i="1" sz="4840">
              <a:solidFill>
                <a:srgbClr val="FFA1C9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484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endParaRPr sz="484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20">
                <a:solidFill>
                  <a:srgbClr val="FFA1C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Some </a:t>
            </a:r>
            <a:r>
              <a:rPr lang="en" sz="342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Examples </a:t>
            </a:r>
            <a:r>
              <a:rPr lang="en" sz="3420">
                <a:solidFill>
                  <a:srgbClr val="FFA1C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of</a:t>
            </a:r>
            <a:r>
              <a:rPr lang="en" sz="342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Generative ART</a:t>
            </a:r>
            <a:endParaRPr sz="342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2900" y="1427050"/>
            <a:ext cx="2016924" cy="2016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200" y="1463095"/>
            <a:ext cx="2016925" cy="20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1725" y="1427050"/>
            <a:ext cx="2016924" cy="2016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04925" y="1472450"/>
            <a:ext cx="2016926" cy="2016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301675"/>
            <a:ext cx="85206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p5.js ?</a:t>
            </a:r>
            <a:endParaRPr sz="340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354200" y="1243275"/>
            <a:ext cx="3319800" cy="31917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A1C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2165675" y="3081400"/>
            <a:ext cx="997500" cy="954600"/>
          </a:xfrm>
          <a:prstGeom prst="flowChartConnector">
            <a:avLst/>
          </a:prstGeom>
          <a:solidFill>
            <a:srgbClr val="E6096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5.js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853125" y="3081400"/>
            <a:ext cx="997500" cy="954600"/>
          </a:xfrm>
          <a:prstGeom prst="flowChartConnector">
            <a:avLst/>
          </a:prstGeom>
          <a:solidFill>
            <a:srgbClr val="E6096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1501600" y="2243175"/>
            <a:ext cx="997500" cy="954600"/>
          </a:xfrm>
          <a:prstGeom prst="flowChartConnector">
            <a:avLst/>
          </a:prstGeom>
          <a:solidFill>
            <a:srgbClr val="E6096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VUE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1273250" y="1506675"/>
            <a:ext cx="1481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endParaRPr sz="210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4203125" y="1424800"/>
            <a:ext cx="42744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2000"/>
              <a:buFont typeface="Helvetica Neue Light"/>
              <a:buChar char="●"/>
            </a:pPr>
            <a:r>
              <a:rPr lang="en" sz="19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Library </a:t>
            </a:r>
            <a:endParaRPr sz="19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Font typeface="Helvetica Neue Light"/>
              <a:buChar char="●"/>
            </a:pPr>
            <a:r>
              <a:rPr lang="en" sz="19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Library for creative coding </a:t>
            </a:r>
            <a:endParaRPr sz="19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Font typeface="Helvetica Neue Light"/>
              <a:buChar char="●"/>
            </a:pPr>
            <a:r>
              <a:rPr lang="en" sz="19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Visualisation of math equations </a:t>
            </a:r>
            <a:endParaRPr sz="19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Font typeface="Helvetica Neue Light"/>
              <a:buChar char="●"/>
            </a:pPr>
            <a:r>
              <a:rPr lang="en" sz="19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Tool for GENERATIVE ART</a:t>
            </a:r>
            <a:endParaRPr sz="19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2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Why p5.js ?</a:t>
            </a:r>
            <a:endParaRPr sz="342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800900"/>
            <a:ext cx="6000000" cy="15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765"/>
              <a:buFont typeface="Helvetica Neue Light"/>
              <a:buChar char="●"/>
            </a:pPr>
            <a:r>
              <a:rPr lang="en" sz="1765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Works in the browser without the need of installation.</a:t>
            </a:r>
            <a:endParaRPr sz="1765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765"/>
              <a:buFont typeface="Helvetica Neue Light"/>
              <a:buChar char="●"/>
            </a:pPr>
            <a:r>
              <a:rPr lang="en" sz="1765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Easy to begin.</a:t>
            </a:r>
            <a:endParaRPr sz="1765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765"/>
              <a:buFont typeface="Helvetica Neue Light"/>
              <a:buChar char="●"/>
            </a:pPr>
            <a:r>
              <a:rPr lang="en" sz="1765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Equivalent to creating visual art full of beauty.</a:t>
            </a:r>
            <a:endParaRPr sz="1765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067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765"/>
              <a:buFont typeface="Helvetica Neue Light"/>
              <a:buChar char="●"/>
            </a:pPr>
            <a:r>
              <a:rPr lang="en" sz="1765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Immediate output makes it more convenient.</a:t>
            </a:r>
            <a:endParaRPr sz="1765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765">
              <a:solidFill>
                <a:srgbClr val="E06666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342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p5.js user interface </a:t>
            </a:r>
            <a:endParaRPr sz="3420">
              <a:solidFill>
                <a:srgbClr val="E60965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52475"/>
            <a:ext cx="8520600" cy="15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Helvetica Neue Light"/>
              <a:buChar char="●"/>
            </a:pPr>
            <a:r>
              <a:rPr lang="en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p5.js </a:t>
            </a:r>
            <a:endParaRPr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800"/>
              <a:buFont typeface="Helvetica Neue Light"/>
              <a:buChar char="●"/>
            </a:pPr>
            <a:r>
              <a:rPr lang="en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Fourier Series animation</a:t>
            </a:r>
            <a:r>
              <a:rPr lang="en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to create a SQUARE wave..</a:t>
            </a:r>
            <a:endParaRPr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88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p5.js Examples</a:t>
            </a:r>
            <a:r>
              <a:rPr lang="en" sz="3900">
                <a:solidFill>
                  <a:srgbClr val="E6096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>
              <a:solidFill>
                <a:srgbClr val="E60965"/>
              </a:solidFill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722325" y="1258150"/>
            <a:ext cx="40020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500"/>
              <a:buFont typeface="Helvetica Neue Light"/>
              <a:buChar char="➔"/>
            </a:pPr>
            <a:r>
              <a:rPr lang="en" sz="15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Creating Patterns </a:t>
            </a:r>
            <a:endParaRPr sz="15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Square pattern 1</a:t>
            </a:r>
            <a:endParaRPr sz="1500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Square pattern 2</a:t>
            </a:r>
            <a:r>
              <a:rPr lang="en" sz="1500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500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   </a:t>
            </a:r>
            <a:endParaRPr sz="1500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500"/>
              <a:buFont typeface="Helvetica Neue Light"/>
              <a:buChar char="➔"/>
            </a:pPr>
            <a:r>
              <a:rPr lang="en" sz="15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Animation </a:t>
            </a:r>
            <a:endParaRPr sz="15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Planets </a:t>
            </a:r>
            <a:endParaRPr sz="1500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Trees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500"/>
              <a:buFont typeface="Helvetica Neue Light"/>
              <a:buChar char="➔"/>
            </a:pPr>
            <a:r>
              <a:rPr lang="en" sz="15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Models</a:t>
            </a:r>
            <a:r>
              <a:rPr lang="en" sz="1500" u="sng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endParaRPr sz="1500" u="sng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Structure 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Heart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Model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 u="sng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500"/>
              <a:buFont typeface="Helvetica Neue Light"/>
              <a:buChar char="➔"/>
            </a:pPr>
            <a:r>
              <a:rPr lang="en" sz="1500">
                <a:solidFill>
                  <a:srgbClr val="E0666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Greeting Cards </a:t>
            </a:r>
            <a:endParaRPr sz="1500">
              <a:solidFill>
                <a:srgbClr val="E0666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Diwali Greeting </a:t>
            </a:r>
            <a:endParaRPr sz="1500" u="sng">
              <a:solidFill>
                <a:srgbClr val="99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500"/>
              <a:buFont typeface="Helvetica Neue Light"/>
              <a:buAutoNum type="arabicPeriod"/>
            </a:pPr>
            <a:r>
              <a:rPr lang="en" sz="1500" u="sng">
                <a:solidFill>
                  <a:srgbClr val="99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Christmas Greeting</a:t>
            </a:r>
            <a:r>
              <a:rPr lang="en" sz="15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12"/>
              </a:rPr>
              <a:t> </a:t>
            </a:r>
            <a:endParaRPr sz="1500" u="sng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532925" y="3530550"/>
            <a:ext cx="1611075" cy="161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/>
          <p:nvPr/>
        </p:nvSpPr>
        <p:spPr>
          <a:xfrm>
            <a:off x="2193200" y="3432725"/>
            <a:ext cx="462000" cy="1809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A1C9"/>
          </a:solidFill>
          <a:ln cap="flat" cmpd="sng" w="9525">
            <a:solidFill>
              <a:srgbClr val="FFA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2802800" y="1832525"/>
            <a:ext cx="462000" cy="1809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A1C9"/>
          </a:solidFill>
          <a:ln cap="flat" cmpd="sng" w="9525">
            <a:solidFill>
              <a:srgbClr val="FFA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/>
          <p:nvPr/>
        </p:nvSpPr>
        <p:spPr>
          <a:xfrm>
            <a:off x="2193200" y="3661325"/>
            <a:ext cx="462000" cy="1809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A1C9"/>
          </a:solidFill>
          <a:ln cap="flat" cmpd="sng" w="9525">
            <a:solidFill>
              <a:srgbClr val="FFA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3031400" y="4880525"/>
            <a:ext cx="462000" cy="1809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A1C9"/>
          </a:solidFill>
          <a:ln cap="flat" cmpd="sng" w="9525">
            <a:solidFill>
              <a:srgbClr val="FFA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0965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  </a:t>
            </a:r>
            <a:endParaRPr>
              <a:solidFill>
                <a:srgbClr val="E60965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